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60F2A-BCE3-44C9-9D6A-96427E8AE3CA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8E557-5B23-4FAE-8311-38486D2A9DF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9157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8E557-5B23-4FAE-8311-38486D2A9DF0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olo isosce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5D7883F-BA42-499A-8D3B-D62F80902415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968C050-7488-4146-9B68-1DF9FE26AC5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7883F-BA42-499A-8D3B-D62F80902415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8C050-7488-4146-9B68-1DF9FE26AC5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7883F-BA42-499A-8D3B-D62F80902415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8C050-7488-4146-9B68-1DF9FE26AC5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5D7883F-BA42-499A-8D3B-D62F80902415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8C050-7488-4146-9B68-1DF9FE26AC5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angolo rettangolo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angolo isosce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5D7883F-BA42-499A-8D3B-D62F80902415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968C050-7488-4146-9B68-1DF9FE26AC55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11" name="Connettore 1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5D7883F-BA42-499A-8D3B-D62F80902415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968C050-7488-4146-9B68-1DF9FE26AC5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5D7883F-BA42-499A-8D3B-D62F80902415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968C050-7488-4146-9B68-1DF9FE26AC5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7883F-BA42-499A-8D3B-D62F80902415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8C050-7488-4146-9B68-1DF9FE26AC5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5D7883F-BA42-499A-8D3B-D62F80902415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968C050-7488-4146-9B68-1DF9FE26AC5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5D7883F-BA42-499A-8D3B-D62F80902415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968C050-7488-4146-9B68-1DF9FE26AC5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5D7883F-BA42-499A-8D3B-D62F80902415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968C050-7488-4146-9B68-1DF9FE26AC5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rettangolo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nettore 1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5D7883F-BA42-499A-8D3B-D62F80902415}" type="datetimeFigureOut">
              <a:rPr lang="it-IT" smtClean="0"/>
              <a:pPr/>
              <a:t>12/04/2015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968C050-7488-4146-9B68-1DF9FE26AC55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6000" smtClean="0">
                <a:latin typeface="Algerian" pitchFamily="82" charset="0"/>
              </a:rPr>
              <a:t>IL LIBRO CLASSICO</a:t>
            </a:r>
            <a:endParaRPr lang="it-IT" sz="6000" dirty="0">
              <a:latin typeface="Algerian" pitchFamily="82" charset="0"/>
            </a:endParaRPr>
          </a:p>
        </p:txBody>
      </p:sp>
      <p:pic>
        <p:nvPicPr>
          <p:cNvPr id="6" name="Immagine 5" descr="IMG_66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2204864"/>
            <a:ext cx="5724128" cy="429309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it-IT" sz="4000" dirty="0">
              <a:latin typeface="Algerian" pitchFamily="82" charset="0"/>
            </a:endParaRPr>
          </a:p>
        </p:txBody>
      </p:sp>
      <p:pic>
        <p:nvPicPr>
          <p:cNvPr id="4" name="Segnaposto contenuto 3" descr="libro apert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52536" y="0"/>
            <a:ext cx="939653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ttangolo 4"/>
          <p:cNvSpPr/>
          <p:nvPr/>
        </p:nvSpPr>
        <p:spPr>
          <a:xfrm>
            <a:off x="1475656" y="1052736"/>
            <a:ext cx="3024336" cy="4862870"/>
          </a:xfrm>
          <a:prstGeom prst="rect">
            <a:avLst/>
          </a:prstGeom>
          <a:scene3d>
            <a:camera prst="isometricOffAxis1Left"/>
            <a:lightRig rig="threePt" dir="t"/>
          </a:scene3d>
          <a:sp3d/>
        </p:spPr>
        <p:txBody>
          <a:bodyPr wrap="square">
            <a:spAutoFit/>
            <a:flatTx/>
          </a:bodyPr>
          <a:lstStyle/>
          <a:p>
            <a:pPr algn="ctr"/>
            <a:r>
              <a:rPr lang="it-IT" sz="2000" b="1" dirty="0" smtClean="0">
                <a:solidFill>
                  <a:schemeClr val="bg1"/>
                </a:solidFill>
              </a:rPr>
              <a:t>DEFINIZIONE LIBRO CLASSICO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solidFill>
                  <a:schemeClr val="bg1"/>
                </a:solidFill>
              </a:rPr>
              <a:t>Un libro è classico se appassiona e insegna dopo molti anni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solidFill>
                  <a:schemeClr val="bg1"/>
                </a:solidFill>
              </a:rPr>
              <a:t>Segna un’epoca e ne supera i confini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solidFill>
                  <a:schemeClr val="bg1"/>
                </a:solidFill>
              </a:rPr>
              <a:t>Libri da leggere obbligatoriamente e che poi diventano parte di noi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solidFill>
                  <a:schemeClr val="bg1"/>
                </a:solidFill>
              </a:rPr>
              <a:t>Famoso,popolare per contenuti e stile 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solidFill>
                  <a:schemeClr val="bg1"/>
                </a:solidFill>
              </a:rPr>
              <a:t>Fa nascere o rappresenta in modo significativo un genere letterario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6" name="Immagine 5" descr="IMG_66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340768"/>
            <a:ext cx="2123728" cy="1592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magine 6" descr="IMG_66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3356992"/>
            <a:ext cx="249627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>
                <a:latin typeface="Algerian" pitchFamily="82" charset="0"/>
              </a:rPr>
              <a:t>QUANDO UN LIBRO DIVENTA CLASSICO?</a:t>
            </a:r>
            <a:endParaRPr lang="it-IT" dirty="0">
              <a:latin typeface="Algerian" pitchFamily="82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700808"/>
            <a:ext cx="3178696" cy="5832648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/>
              <a:t>Quando tocca tematiche universali e riesce a descriverle con un linguaggio che vince il tempo. </a:t>
            </a:r>
          </a:p>
          <a:p>
            <a:r>
              <a:rPr lang="it-IT" dirty="0" smtClean="0"/>
              <a:t>Quando leggendolo si ha l'impressione che sia stato scritto ieri. </a:t>
            </a:r>
          </a:p>
          <a:p>
            <a:r>
              <a:rPr lang="it-IT" dirty="0" smtClean="0"/>
              <a:t>Quando non ha mai finito quello che ha da </a:t>
            </a:r>
            <a:r>
              <a:rPr lang="it-IT" dirty="0" smtClean="0"/>
              <a:t>dire (</a:t>
            </a:r>
            <a:r>
              <a:rPr lang="it-IT" dirty="0" smtClean="0"/>
              <a:t>Italo Calvino)</a:t>
            </a:r>
            <a:br>
              <a:rPr lang="it-IT" dirty="0" smtClean="0"/>
            </a:br>
            <a:endParaRPr lang="it-IT" dirty="0"/>
          </a:p>
        </p:txBody>
      </p:sp>
      <p:pic>
        <p:nvPicPr>
          <p:cNvPr id="5" name="Immagine 4" descr="IMG_66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2204864"/>
            <a:ext cx="5040560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>
                <a:latin typeface="Algerian" pitchFamily="82" charset="0"/>
              </a:rPr>
              <a:t>ALCUNE CITAZI</a:t>
            </a:r>
            <a:r>
              <a:rPr lang="it-IT" dirty="0" smtClean="0"/>
              <a:t>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it-IT" sz="2000" dirty="0" smtClean="0"/>
              <a:t>Leggere i classici è come conversare con gli spiriti migliori del </a:t>
            </a:r>
            <a:r>
              <a:rPr lang="it-IT" sz="2000" smtClean="0"/>
              <a:t>passato</a:t>
            </a:r>
            <a:r>
              <a:rPr lang="it-IT" sz="2000" smtClean="0"/>
              <a:t>. (</a:t>
            </a:r>
            <a:r>
              <a:rPr lang="it-IT" sz="2000" dirty="0" smtClean="0"/>
              <a:t>Cartesio)</a:t>
            </a:r>
          </a:p>
          <a:p>
            <a:r>
              <a:rPr lang="it-IT" sz="2000" dirty="0" smtClean="0"/>
              <a:t>I classici sono quei libri di cui si sente dire di solito: “Sto </a:t>
            </a:r>
            <a:r>
              <a:rPr lang="it-IT" sz="2000" dirty="0" err="1" smtClean="0"/>
              <a:t>rileggendo…</a:t>
            </a:r>
            <a:r>
              <a:rPr lang="it-IT" sz="2000" dirty="0" smtClean="0"/>
              <a:t>” e mai “Sto </a:t>
            </a:r>
            <a:r>
              <a:rPr lang="it-IT" sz="2000" dirty="0" err="1" smtClean="0"/>
              <a:t>leggendo…</a:t>
            </a:r>
            <a:r>
              <a:rPr lang="it-IT" sz="2000" dirty="0" smtClean="0"/>
              <a:t>”. (Italo Calvino)</a:t>
            </a:r>
          </a:p>
          <a:p>
            <a:r>
              <a:rPr lang="it-IT" sz="2000" dirty="0" smtClean="0"/>
              <a:t>Un classico è un libro che ancora prima di essere finito ti dice quello che deve dire. (Italo Calvino) </a:t>
            </a:r>
          </a:p>
          <a:p>
            <a:r>
              <a:rPr lang="it-IT" sz="2000" dirty="0" smtClean="0"/>
              <a:t>Scritti in nessuna lingua, i classici si riflettono in tutte</a:t>
            </a:r>
            <a:r>
              <a:rPr lang="it-IT" sz="2000" dirty="0" smtClean="0"/>
              <a:t>. (</a:t>
            </a:r>
            <a:r>
              <a:rPr lang="it-IT" sz="2000" dirty="0" smtClean="0"/>
              <a:t>François </a:t>
            </a:r>
            <a:r>
              <a:rPr lang="it-IT" sz="2000" dirty="0" err="1" smtClean="0"/>
              <a:t>Vaucluse</a:t>
            </a:r>
            <a:r>
              <a:rPr lang="it-IT" sz="2000" dirty="0" smtClean="0"/>
              <a:t>)</a:t>
            </a:r>
          </a:p>
          <a:p>
            <a:r>
              <a:rPr lang="it-IT" sz="2000" dirty="0" smtClean="0"/>
              <a:t>Il romantico si sottomette alla vita, il classico la domina</a:t>
            </a:r>
            <a:r>
              <a:rPr lang="it-IT" sz="2000" dirty="0" smtClean="0"/>
              <a:t>. (</a:t>
            </a:r>
            <a:r>
              <a:rPr lang="it-IT" sz="2000" dirty="0" err="1" smtClean="0"/>
              <a:t>Anaïs</a:t>
            </a:r>
            <a:r>
              <a:rPr lang="it-IT" sz="2000" dirty="0" smtClean="0"/>
              <a:t> </a:t>
            </a:r>
            <a:r>
              <a:rPr lang="it-IT" sz="2000" dirty="0" err="1" smtClean="0"/>
              <a:t>Nin</a:t>
            </a:r>
            <a:r>
              <a:rPr lang="it-IT" sz="2000" dirty="0" smtClean="0"/>
              <a:t>)</a:t>
            </a:r>
          </a:p>
          <a:p>
            <a:r>
              <a:rPr lang="it-IT" sz="2000" dirty="0" smtClean="0"/>
              <a:t>Un classico è qualcosa che tutti vorrebbero aver letto e nessuno vuol  leggere. (Mark Twain)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88024" y="1556792"/>
            <a:ext cx="4104456" cy="496855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Lavoro svolto da: </a:t>
            </a:r>
          </a:p>
          <a:p>
            <a:pPr>
              <a:buFont typeface="Wingdings" pitchFamily="2" charset="2"/>
              <a:buChar char="v"/>
            </a:pPr>
            <a:r>
              <a:rPr lang="it-IT" dirty="0" smtClean="0"/>
              <a:t>Alvise </a:t>
            </a:r>
            <a:r>
              <a:rPr lang="it-IT" dirty="0" err="1" smtClean="0"/>
              <a:t>Fornasiero</a:t>
            </a:r>
            <a:endParaRPr lang="it-IT" dirty="0" smtClean="0"/>
          </a:p>
          <a:p>
            <a:pPr>
              <a:buFont typeface="Wingdings" pitchFamily="2" charset="2"/>
              <a:buChar char="v"/>
            </a:pPr>
            <a:r>
              <a:rPr lang="it-IT" dirty="0" smtClean="0"/>
              <a:t>Camilla Fracchia </a:t>
            </a:r>
          </a:p>
          <a:p>
            <a:pPr>
              <a:buFont typeface="Wingdings" pitchFamily="2" charset="2"/>
              <a:buChar char="v"/>
            </a:pPr>
            <a:r>
              <a:rPr lang="it-IT" dirty="0" err="1" smtClean="0"/>
              <a:t>Clelia</a:t>
            </a:r>
            <a:r>
              <a:rPr lang="it-IT" dirty="0" smtClean="0"/>
              <a:t> Lembo</a:t>
            </a:r>
          </a:p>
          <a:p>
            <a:pPr>
              <a:buFont typeface="Wingdings" pitchFamily="2" charset="2"/>
              <a:buChar char="v"/>
            </a:pPr>
            <a:r>
              <a:rPr lang="it-IT" dirty="0" smtClean="0"/>
              <a:t>Gabriele Colombo</a:t>
            </a:r>
          </a:p>
          <a:p>
            <a:pPr>
              <a:buFont typeface="Wingdings" pitchFamily="2" charset="2"/>
              <a:buChar char="v"/>
            </a:pPr>
            <a:r>
              <a:rPr lang="it-IT" dirty="0" smtClean="0"/>
              <a:t>Giulia Ortalda </a:t>
            </a:r>
          </a:p>
          <a:p>
            <a:pPr>
              <a:buNone/>
            </a:pPr>
            <a:endParaRPr lang="it-IT" dirty="0" smtClean="0"/>
          </a:p>
          <a:p>
            <a:pPr algn="ctr">
              <a:buNone/>
            </a:pPr>
            <a:endParaRPr lang="it-IT" dirty="0" smtClean="0"/>
          </a:p>
          <a:p>
            <a:pPr algn="ctr">
              <a:buNone/>
            </a:pPr>
            <a:endParaRPr lang="it-IT" dirty="0" smtClean="0"/>
          </a:p>
          <a:p>
            <a:pPr algn="ctr">
              <a:buNone/>
            </a:pPr>
            <a:endParaRPr lang="it-IT" dirty="0" smtClean="0"/>
          </a:p>
        </p:txBody>
      </p:sp>
      <p:pic>
        <p:nvPicPr>
          <p:cNvPr id="4" name="Immagine 3" descr="acc.scienz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276872"/>
            <a:ext cx="4320480" cy="2880320"/>
          </a:xfrm>
          <a:prstGeom prst="rect">
            <a:avLst/>
          </a:prstGeo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ial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109</TotalTime>
  <Words>229</Words>
  <Application>Microsoft Office PowerPoint</Application>
  <PresentationFormat>Presentazione su schermo (4:3)</PresentationFormat>
  <Paragraphs>28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Verve</vt:lpstr>
      <vt:lpstr>IL LIBRO CLASSICO</vt:lpstr>
      <vt:lpstr>Presentazione standard di PowerPoint</vt:lpstr>
      <vt:lpstr>QUANDO UN LIBRO DIVENTA CLASSICO?</vt:lpstr>
      <vt:lpstr>ALCUNE CITAZIONI</vt:lpstr>
      <vt:lpstr>Presentazione standard di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LIBRO CLASSICO</dc:title>
  <dc:creator>giulia</dc:creator>
  <cp:lastModifiedBy>gbesso</cp:lastModifiedBy>
  <cp:revision>16</cp:revision>
  <dcterms:created xsi:type="dcterms:W3CDTF">2015-04-07T15:50:03Z</dcterms:created>
  <dcterms:modified xsi:type="dcterms:W3CDTF">2015-04-12T19:26:23Z</dcterms:modified>
</cp:coreProperties>
</file>